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64" r:id="rId5"/>
    <p:sldId id="258" r:id="rId6"/>
    <p:sldId id="272" r:id="rId7"/>
    <p:sldId id="268" r:id="rId8"/>
    <p:sldId id="271" r:id="rId9"/>
    <p:sldId id="270" r:id="rId10"/>
    <p:sldId id="269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ED1B34"/>
    <a:srgbClr val="5B9BD5"/>
    <a:srgbClr val="F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2" autoAdjust="0"/>
    <p:restoredTop sz="86452" autoAdjust="0"/>
  </p:normalViewPr>
  <p:slideViewPr>
    <p:cSldViewPr snapToGrid="0">
      <p:cViewPr>
        <p:scale>
          <a:sx n="75" d="100"/>
          <a:sy n="75" d="100"/>
        </p:scale>
        <p:origin x="-1710" y="-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09B36-E414-4C95-91A5-D9574A482B3D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46C99-A7C5-482F-9661-F6BBB29A2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7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9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46C99-A7C5-482F-9661-F6BBB29A261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8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47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97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5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4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0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788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8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2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23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64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62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78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3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410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8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4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61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32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1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241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01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55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40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38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52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4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25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43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66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2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0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53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73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16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78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96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3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1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383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2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3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2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0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14F08-5BCC-4355-8CCE-B4D3D390F7C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6A3D-D048-4F35-9F04-DA826D7A4EF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2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r="4691" b="10999"/>
          <a:stretch/>
        </p:blipFill>
        <p:spPr>
          <a:xfrm>
            <a:off x="482125" y="14515"/>
            <a:ext cx="11709875" cy="6857998"/>
          </a:xfrm>
          <a:prstGeom prst="rect">
            <a:avLst/>
          </a:prstGeom>
        </p:spPr>
      </p:pic>
      <p:sp>
        <p:nvSpPr>
          <p:cNvPr id="2" name="Полилиния 1"/>
          <p:cNvSpPr/>
          <p:nvPr/>
        </p:nvSpPr>
        <p:spPr>
          <a:xfrm flipV="1">
            <a:off x="10758488" y="-1"/>
            <a:ext cx="1433512" cy="6858001"/>
          </a:xfrm>
          <a:custGeom>
            <a:avLst/>
            <a:gdLst>
              <a:gd name="connsiteX0" fmla="*/ 1433512 w 1433512"/>
              <a:gd name="connsiteY0" fmla="*/ 4673600 h 6858001"/>
              <a:gd name="connsiteX1" fmla="*/ 1433512 w 1433512"/>
              <a:gd name="connsiteY1" fmla="*/ 0 h 6858001"/>
              <a:gd name="connsiteX2" fmla="*/ 0 w 1433512"/>
              <a:gd name="connsiteY2" fmla="*/ 0 h 6858001"/>
              <a:gd name="connsiteX3" fmla="*/ 0 w 1433512"/>
              <a:gd name="connsiteY3" fmla="*/ 6858001 h 6858001"/>
              <a:gd name="connsiteX4" fmla="*/ 1433512 w 1433512"/>
              <a:gd name="connsiteY4" fmla="*/ 6858001 h 6858001"/>
              <a:gd name="connsiteX5" fmla="*/ 1433512 w 1433512"/>
              <a:gd name="connsiteY5" fmla="*/ 46736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12" h="6858001">
                <a:moveTo>
                  <a:pt x="1433512" y="4673600"/>
                </a:moveTo>
                <a:lnTo>
                  <a:pt x="1433512" y="0"/>
                </a:lnTo>
                <a:lnTo>
                  <a:pt x="0" y="0"/>
                </a:lnTo>
                <a:close/>
                <a:moveTo>
                  <a:pt x="0" y="6858001"/>
                </a:moveTo>
                <a:lnTo>
                  <a:pt x="1433512" y="6858001"/>
                </a:lnTo>
                <a:lnTo>
                  <a:pt x="1433512" y="4673601"/>
                </a:lnTo>
                <a:close/>
              </a:path>
            </a:pathLst>
          </a:cu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" y="1"/>
            <a:ext cx="6254750" cy="6857998"/>
          </a:xfrm>
          <a:custGeom>
            <a:avLst/>
            <a:gdLst>
              <a:gd name="connsiteX0" fmla="*/ 0 w 4814888"/>
              <a:gd name="connsiteY0" fmla="*/ 0 h 6857998"/>
              <a:gd name="connsiteX1" fmla="*/ 4814888 w 4814888"/>
              <a:gd name="connsiteY1" fmla="*/ 0 h 6857998"/>
              <a:gd name="connsiteX2" fmla="*/ 4814888 w 4814888"/>
              <a:gd name="connsiteY2" fmla="*/ 6857998 h 6857998"/>
              <a:gd name="connsiteX3" fmla="*/ 0 w 4814888"/>
              <a:gd name="connsiteY3" fmla="*/ 6857998 h 6857998"/>
              <a:gd name="connsiteX4" fmla="*/ 0 w 4814888"/>
              <a:gd name="connsiteY4" fmla="*/ 0 h 6857998"/>
              <a:gd name="connsiteX0" fmla="*/ 0 w 6235711"/>
              <a:gd name="connsiteY0" fmla="*/ 0 h 6857998"/>
              <a:gd name="connsiteX1" fmla="*/ 4814888 w 6235711"/>
              <a:gd name="connsiteY1" fmla="*/ 0 h 6857998"/>
              <a:gd name="connsiteX2" fmla="*/ 6235700 w 6235711"/>
              <a:gd name="connsiteY2" fmla="*/ 2235199 h 6857998"/>
              <a:gd name="connsiteX3" fmla="*/ 4814888 w 6235711"/>
              <a:gd name="connsiteY3" fmla="*/ 6857998 h 6857998"/>
              <a:gd name="connsiteX4" fmla="*/ 0 w 6235711"/>
              <a:gd name="connsiteY4" fmla="*/ 6857998 h 6857998"/>
              <a:gd name="connsiteX5" fmla="*/ 0 w 6235711"/>
              <a:gd name="connsiteY5" fmla="*/ 0 h 6857998"/>
              <a:gd name="connsiteX0" fmla="*/ 0 w 6235720"/>
              <a:gd name="connsiteY0" fmla="*/ 0 h 6857998"/>
              <a:gd name="connsiteX1" fmla="*/ 4814888 w 6235720"/>
              <a:gd name="connsiteY1" fmla="*/ 0 h 6857998"/>
              <a:gd name="connsiteX2" fmla="*/ 6235700 w 6235720"/>
              <a:gd name="connsiteY2" fmla="*/ 2235199 h 6857998"/>
              <a:gd name="connsiteX3" fmla="*/ 4814888 w 6235720"/>
              <a:gd name="connsiteY3" fmla="*/ 6857998 h 6857998"/>
              <a:gd name="connsiteX4" fmla="*/ 0 w 6235720"/>
              <a:gd name="connsiteY4" fmla="*/ 6857998 h 6857998"/>
              <a:gd name="connsiteX5" fmla="*/ 0 w 6235720"/>
              <a:gd name="connsiteY5" fmla="*/ 0 h 6857998"/>
              <a:gd name="connsiteX0" fmla="*/ 0 w 6235700"/>
              <a:gd name="connsiteY0" fmla="*/ 0 h 6857998"/>
              <a:gd name="connsiteX1" fmla="*/ 4814888 w 6235700"/>
              <a:gd name="connsiteY1" fmla="*/ 0 h 6857998"/>
              <a:gd name="connsiteX2" fmla="*/ 6235700 w 6235700"/>
              <a:gd name="connsiteY2" fmla="*/ 2235199 h 6857998"/>
              <a:gd name="connsiteX3" fmla="*/ 4814888 w 6235700"/>
              <a:gd name="connsiteY3" fmla="*/ 6857998 h 6857998"/>
              <a:gd name="connsiteX4" fmla="*/ 0 w 6235700"/>
              <a:gd name="connsiteY4" fmla="*/ 6857998 h 6857998"/>
              <a:gd name="connsiteX5" fmla="*/ 0 w 6235700"/>
              <a:gd name="connsiteY5" fmla="*/ 0 h 6857998"/>
              <a:gd name="connsiteX0" fmla="*/ 0 w 6254750"/>
              <a:gd name="connsiteY0" fmla="*/ 0 h 6857998"/>
              <a:gd name="connsiteX1" fmla="*/ 4814888 w 6254750"/>
              <a:gd name="connsiteY1" fmla="*/ 0 h 6857998"/>
              <a:gd name="connsiteX2" fmla="*/ 6254750 w 6254750"/>
              <a:gd name="connsiteY2" fmla="*/ 2203449 h 6857998"/>
              <a:gd name="connsiteX3" fmla="*/ 4814888 w 6254750"/>
              <a:gd name="connsiteY3" fmla="*/ 6857998 h 6857998"/>
              <a:gd name="connsiteX4" fmla="*/ 0 w 6254750"/>
              <a:gd name="connsiteY4" fmla="*/ 6857998 h 6857998"/>
              <a:gd name="connsiteX5" fmla="*/ 0 w 6254750"/>
              <a:gd name="connsiteY5" fmla="*/ 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50" h="6857998">
                <a:moveTo>
                  <a:pt x="0" y="0"/>
                </a:moveTo>
                <a:lnTo>
                  <a:pt x="4814888" y="0"/>
                </a:lnTo>
                <a:cubicBezTo>
                  <a:pt x="5394325" y="889000"/>
                  <a:pt x="5700220" y="1327272"/>
                  <a:pt x="6254750" y="2203449"/>
                </a:cubicBezTo>
                <a:lnTo>
                  <a:pt x="4814888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68300" y="1308538"/>
            <a:ext cx="5194299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Новые </a:t>
            </a:r>
            <a:r>
              <a:rPr lang="ru-RU" sz="4000" b="1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меры </a:t>
            </a:r>
            <a:r>
              <a:rPr lang="ru-RU" sz="4000" b="1" dirty="0">
                <a:solidFill>
                  <a:srgbClr val="5B9BD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экспресс-поддержки предпринимателей </a:t>
            </a:r>
          </a:p>
        </p:txBody>
      </p:sp>
    </p:spTree>
    <p:extLst>
      <p:ext uri="{BB962C8B-B14F-4D97-AF65-F5344CB8AC3E}">
        <p14:creationId xmlns:p14="http://schemas.microsoft.com/office/powerpoint/2010/main" val="2390903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8184" y="107914"/>
            <a:ext cx="10093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 Банке</a:t>
            </a:r>
            <a:endParaRPr lang="ru-RU" sz="22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3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1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-5174876" y="-2339178"/>
            <a:ext cx="16638594" cy="8960241"/>
            <a:chOff x="-5233842" y="-2287017"/>
            <a:chExt cx="16638594" cy="8960241"/>
          </a:xfrm>
        </p:grpSpPr>
        <p:sp>
          <p:nvSpPr>
            <p:cNvPr id="30" name="TextBox 29"/>
            <p:cNvSpPr txBox="1"/>
            <p:nvPr/>
          </p:nvSpPr>
          <p:spPr>
            <a:xfrm>
              <a:off x="1293540" y="6365536"/>
              <a:ext cx="630070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1999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85493" y="6173799"/>
              <a:ext cx="743657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2004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71152" y="5571187"/>
              <a:ext cx="757657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2013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29358" y="4834238"/>
              <a:ext cx="702624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2016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257716" y="3942300"/>
              <a:ext cx="802965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2017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061031" y="3089755"/>
              <a:ext cx="784586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2019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5131" y="5665685"/>
              <a:ext cx="1512168" cy="43089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Учреждено</a:t>
              </a:r>
            </a:p>
            <a:p>
              <a:pPr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АО «МСП Банк»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17810" y="5445962"/>
              <a:ext cx="2039813" cy="600214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Реализует государственную программу финансовой поддержки МСП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95842" y="4904298"/>
              <a:ext cx="1728192" cy="600214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Реализует гарантийную поддержку МСП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53138" y="4260322"/>
              <a:ext cx="1461058" cy="769531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Участник национальной гарантийной системы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65244" y="3667843"/>
              <a:ext cx="2039813" cy="43089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algn="r"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Осуществляет кредитование МСП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859679" y="2778961"/>
              <a:ext cx="2244043" cy="43089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algn="r"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Участвует в реализации Национального проекта МСП</a:t>
              </a:r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-5233842" y="-2287017"/>
              <a:ext cx="15921461" cy="8635568"/>
              <a:chOff x="-3665446" y="-165470"/>
              <a:chExt cx="11765965" cy="6381687"/>
            </a:xfrm>
          </p:grpSpPr>
          <p:sp>
            <p:nvSpPr>
              <p:cNvPr id="47" name="Дуга 46"/>
              <p:cNvSpPr/>
              <p:nvPr/>
            </p:nvSpPr>
            <p:spPr>
              <a:xfrm rot="5075208">
                <a:off x="-930117" y="-2900799"/>
                <a:ext cx="6295307" cy="11765965"/>
              </a:xfrm>
              <a:prstGeom prst="arc">
                <a:avLst>
                  <a:gd name="adj1" fmla="val 16191711"/>
                  <a:gd name="adj2" fmla="val 1229268"/>
                </a:avLst>
              </a:prstGeom>
              <a:ln>
                <a:solidFill>
                  <a:srgbClr val="FF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1331640" y="6108192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7628766" y="3712529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6984281" y="4394390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6048177" y="5006630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4968056" y="5506002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275856" y="5943489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7949550" y="3094315"/>
                <a:ext cx="108000" cy="108025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49" tIns="45676" rIns="91349" bIns="45676" rtlCol="0" anchor="ctr"/>
              <a:lstStyle/>
              <a:p>
                <a:pPr algn="ctr" defTabSz="913473"/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0585133" y="2044298"/>
              <a:ext cx="819619" cy="30768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defTabSz="913473"/>
              <a:r>
                <a:rPr lang="ru-RU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2020</a:t>
              </a:r>
              <a:endParaRPr lang="ru-RU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64465" y="1982693"/>
              <a:ext cx="2244043" cy="430898"/>
            </a:xfrm>
            <a:prstGeom prst="rect">
              <a:avLst/>
            </a:prstGeom>
            <a:noFill/>
          </p:spPr>
          <p:txBody>
            <a:bodyPr wrap="square" lIns="91349" tIns="45676" rIns="91349" bIns="45676" rtlCol="0">
              <a:spAutoFit/>
            </a:bodyPr>
            <a:lstStyle/>
            <a:p>
              <a:pPr algn="r" defTabSz="913473"/>
              <a:r>
                <a:rPr lang="ru-RU" sz="1100" dirty="0">
                  <a:solidFill>
                    <a:srgbClr val="4D4D4D"/>
                  </a:solidFill>
                  <a:latin typeface="Arial" pitchFamily="34" charset="0"/>
                  <a:cs typeface="Arial" pitchFamily="34" charset="0"/>
                </a:rPr>
                <a:t>Участвует в антикризисных мерах поддержки МСП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52101" y="1117733"/>
            <a:ext cx="5958224" cy="2393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t"/>
          <a:lstStyle/>
          <a:p>
            <a:pPr defTabSz="913473"/>
            <a:r>
              <a:rPr lang="ru-RU" sz="160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МСП Банк - дочерняя организация АО «Корпорация «МСП»  - института развития в сфере поддержки малого и среднего предпринимательства</a:t>
            </a:r>
            <a:r>
              <a:rPr lang="en-US" sz="160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473"/>
            <a:endParaRPr lang="ru-RU" sz="13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defTabSz="913473"/>
            <a:r>
              <a:rPr lang="ru-RU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Банк 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передовых</a:t>
            </a:r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технологий и </a:t>
            </a:r>
            <a:r>
              <a:rPr lang="ru-RU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решений.</a:t>
            </a:r>
            <a:endParaRPr lang="ru-RU" sz="1300" dirty="0">
              <a:solidFill>
                <a:srgbClr val="1F497D">
                  <a:lumMod val="60000"/>
                  <a:lumOff val="40000"/>
                </a:srgb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5276" y="3555404"/>
            <a:ext cx="5513724" cy="969407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Банк с универсальной лицензией (Лицензия Банка России на осуществление банковских операций выдана Банку 25.01.2000)</a:t>
            </a:r>
          </a:p>
          <a:p>
            <a:pPr marL="285462" indent="-285462" defTabSz="913473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30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рынка ценных бумаг (Лицензии профессионального участника рынка ценных бумаг</a:t>
            </a:r>
            <a:r>
              <a:rPr lang="ru-RU" sz="130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ru-RU" sz="1300" dirty="0">
              <a:solidFill>
                <a:srgbClr val="4D4D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952" y="5140732"/>
            <a:ext cx="971386" cy="9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860273" y="5257548"/>
            <a:ext cx="11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Подробнее</a:t>
            </a:r>
          </a:p>
          <a:p>
            <a:pPr algn="r"/>
            <a:r>
              <a:rPr lang="ru-RU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 Банке:</a:t>
            </a:r>
            <a:endParaRPr 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0670087" y="1386095"/>
            <a:ext cx="146143" cy="146177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9" tIns="45676" rIns="91349" bIns="45676" rtlCol="0" anchor="ctr"/>
          <a:lstStyle/>
          <a:p>
            <a:pPr algn="ctr" defTabSz="91347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35539" y="1352057"/>
            <a:ext cx="819619" cy="30768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defTabSz="913473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2021</a:t>
            </a:r>
            <a:endParaRPr lang="ru-RU" sz="14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467271" y="1237112"/>
            <a:ext cx="2244043" cy="43079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algn="r" defTabSz="913473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</a:t>
            </a:r>
          </a:p>
          <a:p>
            <a:pPr algn="r" defTabSz="913473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экспресс-поддержку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8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184" y="107914"/>
            <a:ext cx="10093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Кредитная поддержка субъектов МСП в рамках базовых продуктов</a:t>
            </a:r>
            <a:endParaRPr lang="ru-RU" sz="22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3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977759"/>
            <a:ext cx="10691813" cy="0"/>
          </a:xfrm>
          <a:prstGeom prst="line">
            <a:avLst/>
          </a:prstGeom>
          <a:noFill/>
          <a:ln w="19050" cap="flat" cmpd="sng" algn="ctr">
            <a:solidFill>
              <a:srgbClr val="0072BC"/>
            </a:solidFill>
            <a:prstDash val="solid"/>
            <a:miter lim="800000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44842" y="1649762"/>
            <a:ext cx="52712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пополнение оборотных средств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финансирование текущей деятельности (включая выплату заработной платы и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прочие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платежи, за исключением уплаты налогов и сборов)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финансирование участия в тендере (конкурсе)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242" y="1053452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Оборотное кредитование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4493" y="1350084"/>
            <a:ext cx="2247566" cy="29238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3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4493" y="3076775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4493" y="338676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72306" y="1656989"/>
            <a:ext cx="52640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финансирование инвестиций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приобретения, реконструкции, модернизации, ремонта основных средств</a:t>
            </a:r>
          </a:p>
          <a:p>
            <a:pPr marL="361950" indent="-180975">
              <a:spcAft>
                <a:spcPts val="300"/>
              </a:spcAft>
              <a:buClr>
                <a:srgbClr val="F93458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строительства зданий и сооружений производственного назначения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3281" y="1053452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2BC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Инвестиционное кредитование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2717279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6801" y="3004666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66801" y="3325210"/>
            <a:ext cx="2524123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11,25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52909" y="277883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52909" y="3076775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2909" y="3386765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5216" y="2717279"/>
            <a:ext cx="3275115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1,9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000*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05217" y="3004666"/>
            <a:ext cx="185246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120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05218" y="3325210"/>
            <a:ext cx="4331116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11,25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годовых</a:t>
            </a:r>
            <a:endParaRPr lang="ru-RU" sz="12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0" y="3806684"/>
            <a:ext cx="10691813" cy="0"/>
          </a:xfrm>
          <a:prstGeom prst="line">
            <a:avLst/>
          </a:prstGeom>
          <a:noFill/>
          <a:ln w="19050" cap="flat" cmpd="sng" algn="ctr">
            <a:solidFill>
              <a:srgbClr val="0072BC"/>
            </a:solidFill>
            <a:prstDash val="solid"/>
            <a:miter lim="800000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144842" y="4547658"/>
            <a:ext cx="495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финансирование расходов, связанных с исполнением контракта в рамках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федеральных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законов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№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223-ФЗ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№44-ФЗ</a:t>
            </a:r>
            <a:endParaRPr lang="ru-RU" sz="1200" b="1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97242" y="3905136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Контрактное кредитование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493" y="5191982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493" y="5489923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493" y="5799913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66800" y="5130427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500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66801" y="5417814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66802" y="5738358"/>
            <a:ext cx="226059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11,25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510" y="6411669"/>
            <a:ext cx="1111652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 </a:t>
            </a:r>
            <a:r>
              <a:rPr lang="ru-RU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</a:t>
            </a:r>
            <a:r>
              <a:rPr lang="ru-RU" sz="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редитные </a:t>
            </a:r>
            <a:r>
              <a:rPr lang="ru-RU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сделки по сумме свыше 1 млрд </a:t>
            </a:r>
            <a:r>
              <a:rPr lang="ru-RU" sz="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 </a:t>
            </a:r>
            <a:r>
              <a:rPr lang="ru-RU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Российской  Федерации.</a:t>
            </a:r>
            <a:endParaRPr lang="ru-RU" sz="8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67684" y="1350084"/>
            <a:ext cx="2247566" cy="29238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3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4492" y="2778834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14493" y="4216574"/>
            <a:ext cx="2247566" cy="29238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3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263" y="6644853"/>
            <a:ext cx="17475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</a:t>
            </a:r>
            <a:r>
              <a:rPr lang="en-US" sz="8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</a:t>
            </a:r>
            <a:r>
              <a:rPr lang="ru-RU" sz="8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при наличии субсидирования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402102" y="4452934"/>
            <a:ext cx="4962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рефинансирование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кредитов  (займов), выданных другими кредитными организациями на оборотные и инвестиционные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цели</a:t>
            </a:r>
            <a:endParaRPr lang="ru-RU" sz="1200" dirty="0">
              <a:solidFill>
                <a:prstClr val="black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54502" y="3905136"/>
            <a:ext cx="43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Рефинансирование</a:t>
            </a:r>
            <a:endParaRPr lang="ru-RU" sz="1400" b="1" dirty="0">
              <a:solidFill>
                <a:srgbClr val="0072B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82705" y="502429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82705" y="549166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82705" y="6039440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5012" y="4857968"/>
            <a:ext cx="446633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оборотные цели от 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500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рублей</a:t>
            </a:r>
          </a:p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инвестиционные цели от 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1000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рублей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35013" y="5457652"/>
            <a:ext cx="402925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оборотные цели 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месяцев</a:t>
            </a:r>
          </a:p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инвестиционные цели до 84 месяцев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35014" y="6018187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,25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**%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63821" y="4184129"/>
            <a:ext cx="2247566" cy="29238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3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52" y="5255032"/>
            <a:ext cx="971386" cy="9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0353675" y="5286123"/>
            <a:ext cx="1034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подробная информация доступна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4636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4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8184" y="107914"/>
            <a:ext cx="10093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Кредитная поддержка субъектов МСП в рамках базовых продуктов</a:t>
            </a:r>
            <a:endParaRPr lang="ru-RU" sz="22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7242" y="1053452"/>
            <a:ext cx="483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Экспресс-поддержка</a:t>
            </a:r>
            <a:endParaRPr lang="ru-RU" sz="1400" b="1" dirty="0">
              <a:solidFill>
                <a:srgbClr val="0072B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923" y="2892254"/>
            <a:ext cx="5271226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Субъект МСП – юридическое лицо (распространяется только на юридические лица с организационно правовой форма - ООО) или индивидуальный </a:t>
            </a:r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предприниматель.</a:t>
            </a:r>
            <a:endParaRPr lang="ru-RU" sz="120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У заемщика отсутствует отрицательная кредитная история.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Доход от текущей деятельности заемщика покрывает расходы на обслуживание и погашение кредита.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Срок регистрации Заемщика на дату подачи заявки не менее 12 месяцев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493" y="1350084"/>
            <a:ext cx="2247566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2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281" y="5094161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4281" y="5404151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66588" y="4734665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50</a:t>
            </a:r>
            <a:r>
              <a:rPr lang="ru-RU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тыс </a:t>
            </a:r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10</a:t>
            </a:r>
            <a:r>
              <a:rPr lang="ru-RU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млн </a:t>
            </a:r>
            <a:r>
              <a:rPr lang="ru-RU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6589" y="5022052"/>
            <a:ext cx="14952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66590" y="5342596"/>
            <a:ext cx="194055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11</a:t>
            </a:r>
            <a:r>
              <a:rPr lang="en-US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,5</a:t>
            </a:r>
            <a:r>
              <a:rPr lang="ru-RU" sz="16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0%</a:t>
            </a:r>
            <a:r>
              <a:rPr lang="ru-RU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4280" y="4796220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96" y="212549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24394" y="2653663"/>
            <a:ext cx="3888432" cy="2092792"/>
          </a:xfrm>
          <a:prstGeom prst="rect">
            <a:avLst/>
          </a:prstGeom>
        </p:spPr>
        <p:txBody>
          <a:bodyPr wrap="square" lIns="91349" tIns="45676" rIns="91349" bIns="45676">
            <a:spAutoFit/>
          </a:bodyPr>
          <a:lstStyle/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934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Расчетный счет для оформления кредита </a:t>
            </a:r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может </a:t>
            </a: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быть открыт в любом банке.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934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Погашение кредита – ежемесячные </a:t>
            </a:r>
            <a:r>
              <a:rPr lang="ru-RU" sz="1200" dirty="0" err="1">
                <a:latin typeface="Segoe UI" pitchFamily="34" charset="0"/>
                <a:ea typeface="Segoe UI" pitchFamily="34" charset="0"/>
                <a:cs typeface="Segoe UI" pitchFamily="34" charset="0"/>
              </a:rPr>
              <a:t>аннуитетные</a:t>
            </a: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платежи.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934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Поручительство для ИП - необязательно, для ООО – обязательно.</a:t>
            </a: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93458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Цифровая доступность из любой точки России через АИС НГС.</a:t>
            </a:r>
          </a:p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Поручительство АО «Корпорация» «МСП</a:t>
            </a:r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»  </a:t>
            </a:r>
            <a:r>
              <a:rPr lang="ru-RU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в размере 50% от суммы кредита для Заемщиков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14132" y="2512736"/>
            <a:ext cx="5343525" cy="2646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Aft>
                <a:spcPts val="300"/>
              </a:spcAft>
            </a:pPr>
            <a:r>
              <a:rPr lang="ru-RU" sz="1400" b="1" dirty="0" smtClean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Базовые </a:t>
            </a:r>
            <a:r>
              <a:rPr lang="ru-RU" sz="1400" b="1" dirty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требования к получателю </a:t>
            </a:r>
            <a:r>
              <a:rPr lang="ru-RU" sz="1400" b="1" dirty="0" smtClean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поддержки:</a:t>
            </a:r>
            <a:endParaRPr lang="ru-RU" sz="1400" b="1" dirty="0">
              <a:solidFill>
                <a:srgbClr val="0072B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4132" y="1817722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Ц</a:t>
            </a:r>
            <a:r>
              <a:rPr lang="ru-RU" sz="1400" b="1" dirty="0" smtClean="0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ель кредитования </a:t>
            </a:r>
            <a:endParaRPr lang="ru-RU" sz="1400" b="1" dirty="0">
              <a:solidFill>
                <a:srgbClr val="0072BC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6000750" y="1987000"/>
            <a:ext cx="0" cy="3936378"/>
          </a:xfrm>
          <a:prstGeom prst="line">
            <a:avLst/>
          </a:prstGeom>
          <a:noFill/>
          <a:ln w="19050" cap="flat" cmpd="sng" algn="ctr">
            <a:solidFill>
              <a:srgbClr val="0072BC"/>
            </a:solidFill>
            <a:prstDash val="solid"/>
            <a:miter lim="800000"/>
          </a:ln>
          <a:effectLst/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52" y="5255032"/>
            <a:ext cx="971386" cy="9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10353675" y="5286123"/>
            <a:ext cx="1034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Более подробная информация доступна по ссылке</a:t>
            </a:r>
          </a:p>
        </p:txBody>
      </p:sp>
    </p:spTree>
    <p:extLst>
      <p:ext uri="{BB962C8B-B14F-4D97-AF65-F5344CB8AC3E}">
        <p14:creationId xmlns:p14="http://schemas.microsoft.com/office/powerpoint/2010/main" val="39010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184" y="107914"/>
            <a:ext cx="10093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Кредитная поддержка самозанятых</a:t>
            </a:r>
            <a:endParaRPr lang="ru-RU" sz="22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5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511345" y="1312762"/>
            <a:ext cx="914331" cy="9143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537" y="1496589"/>
            <a:ext cx="35594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500" dirty="0"/>
              <a:t>Условия предоставления </a:t>
            </a:r>
            <a:r>
              <a:rPr lang="ru-RU" sz="1500" dirty="0" smtClean="0"/>
              <a:t>кредита</a:t>
            </a:r>
            <a:endParaRPr lang="ru-RU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458627" y="2366959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9230" y="2719248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230" y="300563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230" y="3905840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1537" y="2657693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50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тыс.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91538" y="2933527"/>
            <a:ext cx="4029250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50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тыс. 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1 млн рублей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  <a:p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1 млн 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 млн рублей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60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91539" y="3875062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1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,0%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0346" y="1993379"/>
            <a:ext cx="2247566" cy="29238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3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981700" y="1323971"/>
            <a:ext cx="0" cy="3936378"/>
          </a:xfrm>
          <a:prstGeom prst="line">
            <a:avLst/>
          </a:prstGeom>
          <a:noFill/>
          <a:ln w="19050" cap="flat" cmpd="sng" algn="ctr">
            <a:solidFill>
              <a:srgbClr val="0072BC"/>
            </a:solidFill>
            <a:prstDash val="solid"/>
            <a:miter lim="800000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94262" y="1506114"/>
            <a:ext cx="37118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0072BC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500" dirty="0"/>
              <a:t>Условия </a:t>
            </a:r>
            <a:r>
              <a:rPr lang="ru-RU" sz="1500" dirty="0" smtClean="0"/>
              <a:t>рефинансирования  кредита</a:t>
            </a:r>
            <a:endParaRPr lang="ru-RU" sz="1500" dirty="0"/>
          </a:p>
        </p:txBody>
      </p:sp>
      <p:sp>
        <p:nvSpPr>
          <p:cNvPr id="34" name="TextBox 33"/>
          <p:cNvSpPr txBox="1"/>
          <p:nvPr/>
        </p:nvSpPr>
        <p:spPr>
          <a:xfrm>
            <a:off x="6659402" y="2376484"/>
            <a:ext cx="4962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на развитие предпринимательской деятельности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40005" y="2728773"/>
            <a:ext cx="8666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40005" y="3119936"/>
            <a:ext cx="752308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срок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40005" y="3601040"/>
            <a:ext cx="866607" cy="276999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ставка</a:t>
            </a:r>
            <a:endParaRPr lang="ru-RU" sz="12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592312" y="2667218"/>
            <a:ext cx="38671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млн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92313" y="3104977"/>
            <a:ext cx="4029250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36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месяцев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(включительно)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92314" y="3570262"/>
            <a:ext cx="3867148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1</a:t>
            </a:r>
            <a:r>
              <a:rPr lang="en-US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</a:t>
            </a:r>
            <a:r>
              <a:rPr lang="ru-RU" sz="16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,0%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821121" y="2002904"/>
            <a:ext cx="2247566" cy="292388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  <a:endParaRPr lang="ru-RU" sz="1300" dirty="0">
              <a:solidFill>
                <a:srgbClr val="ED1B34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0570" y="4713249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Расчетный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может быть открыт в любом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банке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821121" y="4730673"/>
            <a:ext cx="3995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Расчетный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счет для оформления кредита </a:t>
            </a:r>
          </a:p>
          <a:p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может быть открыт в любом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банке</a:t>
            </a:r>
          </a:p>
        </p:txBody>
      </p:sp>
    </p:spTree>
    <p:extLst>
      <p:ext uri="{BB962C8B-B14F-4D97-AF65-F5344CB8AC3E}">
        <p14:creationId xmlns:p14="http://schemas.microsoft.com/office/powerpoint/2010/main" val="414027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184" y="3139"/>
            <a:ext cx="10093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Гарантийная поддержка субъектов МСП </a:t>
            </a:r>
          </a:p>
          <a:p>
            <a:r>
              <a:rPr lang="ru-RU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гарантии в рамках </a:t>
            </a:r>
            <a:r>
              <a:rPr lang="ru-RU" sz="2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федеральных законов №44-ФЗ и №223-ФЗ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6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52" y="5255032"/>
            <a:ext cx="971386" cy="90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10353675" y="5286123"/>
            <a:ext cx="10344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подробная информация доступна по ссылке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13859" y="2624909"/>
            <a:ext cx="3577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Автоматизированная система  выдачи электронных банковских гарантий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13858" y="3428756"/>
            <a:ext cx="3577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Оформление через интернет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3859" y="1821062"/>
            <a:ext cx="3705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Сокращенные сроки рассмотрения заявок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3859" y="4667118"/>
            <a:ext cx="3135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Открытие расчетного счета </a:t>
            </a:r>
            <a:b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не требуется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858" y="5470963"/>
            <a:ext cx="3238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Предварительное решение </a:t>
            </a:r>
            <a:b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2 документам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13859" y="4047937"/>
            <a:ext cx="359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93458"/>
              </a:buClr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10 млн рублей — без обеспечения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485308" y="1018820"/>
            <a:ext cx="4095584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ED1B34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Меры поддержки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162887" y="1803517"/>
            <a:ext cx="991304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</a:t>
            </a:r>
            <a:endParaRPr lang="ru-RU" sz="14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694270" y="1714783"/>
            <a:ext cx="2647949" cy="338554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млрд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62887" y="2670128"/>
            <a:ext cx="1637010" cy="523220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</a:t>
            </a:r>
            <a:r>
              <a:rPr lang="ru-RU" sz="1400" b="1" dirty="0" smtClean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рок рассмотрения </a:t>
            </a:r>
            <a:endParaRPr lang="ru-RU" sz="14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22551" y="2408519"/>
            <a:ext cx="4688542" cy="98488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гарантия до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 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24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часов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гарантия от </a:t>
            </a:r>
            <a:r>
              <a:rPr lang="en-US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млн  до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 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рабочих дней</a:t>
            </a:r>
          </a:p>
          <a:p>
            <a:pPr defTabSz="1150702">
              <a:spcAft>
                <a:spcPts val="600"/>
              </a:spcAft>
              <a:buClr>
                <a:srgbClr val="ED1B34"/>
              </a:buClr>
            </a:pP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100 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млн до 1 млрд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рублей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рабочих дней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162886" y="4654304"/>
            <a:ext cx="1209213" cy="307777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2240AD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стоимость</a:t>
            </a:r>
            <a:endParaRPr lang="ru-RU" sz="1400" dirty="0">
              <a:solidFill>
                <a:srgbClr val="2240AD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622551" y="4057206"/>
            <a:ext cx="5107813" cy="1538883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</a:t>
            </a:r>
            <a:r>
              <a:rPr lang="en-US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млн рублей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—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4%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годовых, но не менее 999 рублей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5 млн рублей включительно для </a:t>
            </a:r>
            <a:r>
              <a:rPr lang="ru-RU" sz="1200" u="sng" dirty="0" err="1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самозанятых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—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2%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годовых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en-US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млн </a:t>
            </a: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u="sng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до 50 млн рублей </a:t>
            </a:r>
            <a:r>
              <a:rPr lang="ru-RU" sz="1200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—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3%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годовых</a:t>
            </a:r>
          </a:p>
          <a:p>
            <a:pPr defTabSz="1150702">
              <a:spcAft>
                <a:spcPts val="1200"/>
              </a:spcAft>
              <a:buClr>
                <a:srgbClr val="ED1B34"/>
              </a:buClr>
            </a:pPr>
            <a:r>
              <a:rPr lang="ru-RU" sz="1200" u="sng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50 млн до 1 млрд рублей </a:t>
            </a:r>
            <a:r>
              <a:rPr lang="ru-RU" sz="1200" dirty="0" smtClean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—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 </a:t>
            </a:r>
            <a:r>
              <a:rPr lang="ru-RU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2%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до </a:t>
            </a:r>
            <a:r>
              <a:rPr lang="en-US" sz="16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3%</a:t>
            </a:r>
            <a:r>
              <a:rPr lang="en-US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годовых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4019550" y="1942017"/>
            <a:ext cx="0" cy="3936378"/>
          </a:xfrm>
          <a:prstGeom prst="line">
            <a:avLst/>
          </a:prstGeom>
          <a:noFill/>
          <a:ln w="19050" cap="flat" cmpd="sng" algn="ctr">
            <a:solidFill>
              <a:srgbClr val="0072BC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7614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18" name="Полилиния 17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7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456"/>
            <a:ext cx="10359090" cy="479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51520" y="5356069"/>
            <a:ext cx="8175004" cy="1138948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 marL="0" marR="0" lvl="0" indent="0" defTabSz="9134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34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pPr marL="0" marR="0" lvl="0" indent="0" defTabSz="9134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тел. </a:t>
            </a:r>
            <a:r>
              <a:rPr kumimoji="0" lang="ru-RU" sz="1700" b="1" i="0" u="none" strike="noStrike" kern="0" cap="none" spc="0" normalizeH="0" baseline="0" noProof="0" dirty="0">
                <a:ln>
                  <a:noFill/>
                </a:ln>
                <a:solidFill>
                  <a:srgbClr val="ED1B3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8 800 30 20 100, </a:t>
            </a:r>
          </a:p>
          <a:p>
            <a:pPr marL="0" marR="0" lvl="0" indent="0" defTabSz="91347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ED1B34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msbsupport@mspbank.ru</a:t>
            </a:r>
            <a:endParaRPr kumimoji="0" lang="ru-RU" sz="1700" b="1" i="0" u="none" strike="noStrike" kern="0" cap="none" spc="0" normalizeH="0" baseline="0" noProof="0" dirty="0">
              <a:ln>
                <a:noFill/>
              </a:ln>
              <a:solidFill>
                <a:srgbClr val="ED1B34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820275" y="885825"/>
            <a:ext cx="1457828" cy="4985587"/>
            <a:chOff x="9820275" y="885825"/>
            <a:chExt cx="1457828" cy="498558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820275" y="885825"/>
              <a:ext cx="1000125" cy="1647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277978" y="4855223"/>
              <a:ext cx="1000125" cy="1016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68184" y="12664"/>
            <a:ext cx="10093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НГС </a:t>
            </a:r>
          </a:p>
          <a:p>
            <a:r>
              <a:rPr lang="en-US" sz="22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mbfin.ru</a:t>
            </a:r>
            <a:endParaRPr lang="ru-RU" sz="2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242119"/>
            <a:ext cx="1155224" cy="112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 flipV="1">
            <a:off x="10758488" y="-1"/>
            <a:ext cx="1433512" cy="6858001"/>
          </a:xfrm>
          <a:custGeom>
            <a:avLst/>
            <a:gdLst>
              <a:gd name="connsiteX0" fmla="*/ 1433512 w 1433512"/>
              <a:gd name="connsiteY0" fmla="*/ 4673600 h 6858001"/>
              <a:gd name="connsiteX1" fmla="*/ 1433512 w 1433512"/>
              <a:gd name="connsiteY1" fmla="*/ 0 h 6858001"/>
              <a:gd name="connsiteX2" fmla="*/ 0 w 1433512"/>
              <a:gd name="connsiteY2" fmla="*/ 0 h 6858001"/>
              <a:gd name="connsiteX3" fmla="*/ 0 w 1433512"/>
              <a:gd name="connsiteY3" fmla="*/ 6858001 h 6858001"/>
              <a:gd name="connsiteX4" fmla="*/ 1433512 w 1433512"/>
              <a:gd name="connsiteY4" fmla="*/ 6858001 h 6858001"/>
              <a:gd name="connsiteX5" fmla="*/ 1433512 w 1433512"/>
              <a:gd name="connsiteY5" fmla="*/ 46736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3512" h="6858001">
                <a:moveTo>
                  <a:pt x="1433512" y="4673600"/>
                </a:moveTo>
                <a:lnTo>
                  <a:pt x="1433512" y="0"/>
                </a:lnTo>
                <a:lnTo>
                  <a:pt x="0" y="0"/>
                </a:lnTo>
                <a:close/>
                <a:moveTo>
                  <a:pt x="0" y="6858001"/>
                </a:moveTo>
                <a:lnTo>
                  <a:pt x="1433512" y="6858001"/>
                </a:lnTo>
                <a:lnTo>
                  <a:pt x="1433512" y="4673601"/>
                </a:lnTo>
                <a:close/>
              </a:path>
            </a:pathLst>
          </a:custGeom>
          <a:pattFill prst="pct2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"/>
            <a:ext cx="12192000" cy="7200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184" y="107914"/>
            <a:ext cx="10093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всегда рады и открыты к общению</a:t>
            </a:r>
            <a:endParaRPr lang="ru-RU" sz="2400" b="1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644" y="207594"/>
            <a:ext cx="1438711" cy="304811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11286860" y="6254939"/>
            <a:ext cx="582495" cy="594035"/>
          </a:xfrm>
          <a:custGeom>
            <a:avLst/>
            <a:gdLst>
              <a:gd name="connsiteX0" fmla="*/ 167558 w 335115"/>
              <a:gd name="connsiteY0" fmla="*/ 0 h 403829"/>
              <a:gd name="connsiteX1" fmla="*/ 192232 w 335115"/>
              <a:gd name="connsiteY1" fmla="*/ 2178 h 403829"/>
              <a:gd name="connsiteX2" fmla="*/ 215811 w 335115"/>
              <a:gd name="connsiteY2" fmla="*/ 8502 h 403829"/>
              <a:gd name="connsiteX3" fmla="*/ 238030 w 335115"/>
              <a:gd name="connsiteY3" fmla="*/ 18657 h 403829"/>
              <a:gd name="connsiteX4" fmla="*/ 258626 w 335115"/>
              <a:gd name="connsiteY4" fmla="*/ 32327 h 403829"/>
              <a:gd name="connsiteX5" fmla="*/ 277333 w 335115"/>
              <a:gd name="connsiteY5" fmla="*/ 49196 h 403829"/>
              <a:gd name="connsiteX6" fmla="*/ 293887 w 335115"/>
              <a:gd name="connsiteY6" fmla="*/ 68950 h 403829"/>
              <a:gd name="connsiteX7" fmla="*/ 308024 w 335115"/>
              <a:gd name="connsiteY7" fmla="*/ 91272 h 403829"/>
              <a:gd name="connsiteX8" fmla="*/ 319480 w 335115"/>
              <a:gd name="connsiteY8" fmla="*/ 115848 h 403829"/>
              <a:gd name="connsiteX9" fmla="*/ 327990 w 335115"/>
              <a:gd name="connsiteY9" fmla="*/ 142362 h 403829"/>
              <a:gd name="connsiteX10" fmla="*/ 333290 w 335115"/>
              <a:gd name="connsiteY10" fmla="*/ 170498 h 403829"/>
              <a:gd name="connsiteX11" fmla="*/ 335115 w 335115"/>
              <a:gd name="connsiteY11" fmla="*/ 199941 h 403829"/>
              <a:gd name="connsiteX12" fmla="*/ 335115 w 335115"/>
              <a:gd name="connsiteY12" fmla="*/ 403829 h 403829"/>
              <a:gd name="connsiteX13" fmla="*/ 0 w 335115"/>
              <a:gd name="connsiteY13" fmla="*/ 403829 h 403829"/>
              <a:gd name="connsiteX14" fmla="*/ 0 w 335115"/>
              <a:gd name="connsiteY14" fmla="*/ 199941 h 403829"/>
              <a:gd name="connsiteX15" fmla="*/ 1825 w 335115"/>
              <a:gd name="connsiteY15" fmla="*/ 170498 h 403829"/>
              <a:gd name="connsiteX16" fmla="*/ 7125 w 335115"/>
              <a:gd name="connsiteY16" fmla="*/ 142362 h 403829"/>
              <a:gd name="connsiteX17" fmla="*/ 15635 w 335115"/>
              <a:gd name="connsiteY17" fmla="*/ 115848 h 403829"/>
              <a:gd name="connsiteX18" fmla="*/ 27091 w 335115"/>
              <a:gd name="connsiteY18" fmla="*/ 91272 h 403829"/>
              <a:gd name="connsiteX19" fmla="*/ 41228 w 335115"/>
              <a:gd name="connsiteY19" fmla="*/ 68950 h 403829"/>
              <a:gd name="connsiteX20" fmla="*/ 57782 w 335115"/>
              <a:gd name="connsiteY20" fmla="*/ 49196 h 403829"/>
              <a:gd name="connsiteX21" fmla="*/ 76489 w 335115"/>
              <a:gd name="connsiteY21" fmla="*/ 32327 h 403829"/>
              <a:gd name="connsiteX22" fmla="*/ 97085 w 335115"/>
              <a:gd name="connsiteY22" fmla="*/ 18657 h 403829"/>
              <a:gd name="connsiteX23" fmla="*/ 119304 w 335115"/>
              <a:gd name="connsiteY23" fmla="*/ 8502 h 403829"/>
              <a:gd name="connsiteX24" fmla="*/ 142883 w 335115"/>
              <a:gd name="connsiteY24" fmla="*/ 2178 h 40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5115" h="403829">
                <a:moveTo>
                  <a:pt x="167558" y="0"/>
                </a:moveTo>
                <a:lnTo>
                  <a:pt x="192232" y="2178"/>
                </a:lnTo>
                <a:lnTo>
                  <a:pt x="215811" y="8502"/>
                </a:lnTo>
                <a:lnTo>
                  <a:pt x="238030" y="18657"/>
                </a:lnTo>
                <a:lnTo>
                  <a:pt x="258626" y="32327"/>
                </a:lnTo>
                <a:lnTo>
                  <a:pt x="277333" y="49196"/>
                </a:lnTo>
                <a:lnTo>
                  <a:pt x="293887" y="68950"/>
                </a:lnTo>
                <a:lnTo>
                  <a:pt x="308024" y="91272"/>
                </a:lnTo>
                <a:lnTo>
                  <a:pt x="319480" y="115848"/>
                </a:lnTo>
                <a:lnTo>
                  <a:pt x="327990" y="142362"/>
                </a:lnTo>
                <a:lnTo>
                  <a:pt x="333290" y="170498"/>
                </a:lnTo>
                <a:lnTo>
                  <a:pt x="335115" y="199941"/>
                </a:lnTo>
                <a:lnTo>
                  <a:pt x="335115" y="403829"/>
                </a:lnTo>
                <a:lnTo>
                  <a:pt x="0" y="403829"/>
                </a:lnTo>
                <a:lnTo>
                  <a:pt x="0" y="199941"/>
                </a:lnTo>
                <a:lnTo>
                  <a:pt x="1825" y="170498"/>
                </a:lnTo>
                <a:lnTo>
                  <a:pt x="7125" y="142362"/>
                </a:lnTo>
                <a:lnTo>
                  <a:pt x="15635" y="115848"/>
                </a:lnTo>
                <a:lnTo>
                  <a:pt x="27091" y="91272"/>
                </a:lnTo>
                <a:lnTo>
                  <a:pt x="41228" y="68950"/>
                </a:lnTo>
                <a:lnTo>
                  <a:pt x="57782" y="49196"/>
                </a:lnTo>
                <a:lnTo>
                  <a:pt x="76489" y="32327"/>
                </a:lnTo>
                <a:lnTo>
                  <a:pt x="97085" y="18657"/>
                </a:lnTo>
                <a:lnTo>
                  <a:pt x="119304" y="8502"/>
                </a:lnTo>
                <a:lnTo>
                  <a:pt x="142883" y="21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11293292" y="6369393"/>
            <a:ext cx="57606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8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519" y="1068597"/>
            <a:ext cx="275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зарегистрироваться </a:t>
            </a:r>
          </a:p>
          <a:p>
            <a:pPr algn="ctr"/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портале АИС НГС?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 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53750" y="1068597"/>
            <a:ext cx="2757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Как получить кредит «Экспресс-поддержка»?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 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6" descr="http://qrcoder.ru/code/?https%3A%2F%2Fwww.facebook.com%2Fmspbank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64" y="398296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s://assets.entrepreneur.com/providers/stocknews/hero-image-stocknews-37200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7" y="4129079"/>
            <a:ext cx="1433937" cy="11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phonoteka.org/uploads/posts/2021-04/1619590404_14-phonoteka_org-p-fon-instagram-novii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56" y="4150695"/>
            <a:ext cx="1074230" cy="10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qrcoder.ru/code/?https%3A%2F%2Fwww.instagram.com%2Fmspbank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4" y="401198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martagent.ru/images/page/722/d49f745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21" y="4041291"/>
            <a:ext cx="1293037" cy="12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http://qrcoder.ru/code/?https%3A%2F%2Fwww.youtube.com%2Fchannel%2FUCZKXTCYO4FhCvxbG-DKo5zg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406" y="3959016"/>
            <a:ext cx="1462672" cy="14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511" y="5834893"/>
            <a:ext cx="8175004" cy="615464"/>
          </a:xfrm>
          <a:prstGeom prst="rect">
            <a:avLst/>
          </a:prstGeom>
          <a:noFill/>
        </p:spPr>
        <p:txBody>
          <a:bodyPr wrap="square" lIns="91349" tIns="45676" rIns="91349" bIns="45676" rtlCol="0">
            <a:spAutoFit/>
          </a:bodyPr>
          <a:lstStyle/>
          <a:p>
            <a:pPr>
              <a:defRPr/>
            </a:pPr>
            <a:r>
              <a:rPr lang="ru-RU" sz="17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Консультации </a:t>
            </a:r>
            <a:r>
              <a:rPr lang="ru-RU" sz="17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техническая поддержка:  </a:t>
            </a:r>
          </a:p>
          <a:p>
            <a:pPr>
              <a:defRPr/>
            </a:pPr>
            <a:r>
              <a:rPr lang="ru-RU" sz="17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тел. </a:t>
            </a:r>
            <a:r>
              <a:rPr lang="ru-RU" sz="17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8 800 30 20 100, </a:t>
            </a:r>
            <a:r>
              <a:rPr lang="ru-RU" sz="1700" kern="0" dirty="0" smtClean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электронный </a:t>
            </a:r>
            <a:r>
              <a:rPr lang="ru-RU" sz="1700" kern="0" dirty="0">
                <a:solidFill>
                  <a:srgbClr val="4D4D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адрес: </a:t>
            </a:r>
            <a:r>
              <a:rPr lang="en-US" sz="1700" b="1" kern="0" dirty="0">
                <a:solidFill>
                  <a:srgbClr val="ED1B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msbsupport@mspbank.ru</a:t>
            </a:r>
            <a:endParaRPr lang="ru-RU" sz="1700" b="1" kern="0" dirty="0">
              <a:solidFill>
                <a:srgbClr val="ED1B3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39429" y="1068597"/>
            <a:ext cx="4253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Портал АИС НСГ для дистанционного оформления кредита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ea typeface="Calibri"/>
                <a:cs typeface="Segoe UI" panose="020B0502040204020203" pitchFamily="34" charset="0"/>
              </a:rPr>
              <a:t> 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http://qrcoder.ru/code/?https%3A%2F%2Fwww.youtube.com%2Fwatch%3Fv%3DtZOI_yoRkFE%26list%3DPLwaTnG1YZVNHfWZN3An74wuOiLkNTPPvb%26index%3D1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871017"/>
            <a:ext cx="1766614" cy="17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www.youtube.com%2Fwatch%3Fv%3DLfFSb95_avQ%26list%3DPLwaTnG1YZVNHfWZN3An74wuOiLkNTPPvb%26index%3D7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94" y="1871017"/>
            <a:ext cx="1766614" cy="17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smbfin.ru%2FLogin%2FNuiLogin.aspx%3FReturnUrl%3D%252f&amp;4&amp;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052" y="1871017"/>
            <a:ext cx="1766615" cy="176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873</Words>
  <Application>Microsoft Office PowerPoint</Application>
  <PresentationFormat>Произвольный</PresentationFormat>
  <Paragraphs>176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Дзыгарь Вадим Борисович</dc:creator>
  <cp:lastModifiedBy>Воинова Ольга Александровна</cp:lastModifiedBy>
  <cp:revision>93</cp:revision>
  <dcterms:created xsi:type="dcterms:W3CDTF">2021-08-25T11:49:59Z</dcterms:created>
  <dcterms:modified xsi:type="dcterms:W3CDTF">2022-01-28T13:32:09Z</dcterms:modified>
</cp:coreProperties>
</file>